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notesMasterIdLst>
    <p:notesMasterId r:id="rId14"/>
  </p:notesMasterIdLst>
  <p:sldIdLst>
    <p:sldId id="268" r:id="rId2"/>
    <p:sldId id="265" r:id="rId3"/>
    <p:sldId id="266" r:id="rId4"/>
    <p:sldId id="258" r:id="rId5"/>
    <p:sldId id="269" r:id="rId6"/>
    <p:sldId id="270" r:id="rId7"/>
    <p:sldId id="259" r:id="rId8"/>
    <p:sldId id="260" r:id="rId9"/>
    <p:sldId id="261" r:id="rId10"/>
    <p:sldId id="262" r:id="rId11"/>
    <p:sldId id="267" r:id="rId12"/>
    <p:sldId id="263" r:id="rId13"/>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005" autoAdjust="0"/>
    <p:restoredTop sz="93137" autoAdjust="0"/>
  </p:normalViewPr>
  <p:slideViewPr>
    <p:cSldViewPr snapToGrid="0">
      <p:cViewPr>
        <p:scale>
          <a:sx n="66" d="100"/>
          <a:sy n="66" d="100"/>
        </p:scale>
        <p:origin x="668"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9F764FCA-6C8D-44EF-A0EF-C8129B2F2524}" type="datetimeFigureOut">
              <a:rPr lang="he-IL" smtClean="0"/>
              <a:t>י'/סיון/תשפ"ד</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A258CCFB-005F-4778-88DD-F0EF1CEA4DE6}" type="slidenum">
              <a:rPr lang="he-IL" smtClean="0"/>
              <a:t>‹#›</a:t>
            </a:fld>
            <a:endParaRPr lang="he-IL"/>
          </a:p>
        </p:txBody>
      </p:sp>
    </p:spTree>
    <p:extLst>
      <p:ext uri="{BB962C8B-B14F-4D97-AF65-F5344CB8AC3E}">
        <p14:creationId xmlns:p14="http://schemas.microsoft.com/office/powerpoint/2010/main" val="45345161"/>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58CCFB-005F-4778-88DD-F0EF1CEA4DE6}" type="slidenum">
              <a:rPr lang="he-IL" smtClean="0"/>
              <a:t>2</a:t>
            </a:fld>
            <a:endParaRPr lang="he-IL"/>
          </a:p>
        </p:txBody>
      </p:sp>
    </p:spTree>
    <p:extLst>
      <p:ext uri="{BB962C8B-B14F-4D97-AF65-F5344CB8AC3E}">
        <p14:creationId xmlns:p14="http://schemas.microsoft.com/office/powerpoint/2010/main" val="3273595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A258CCFB-005F-4778-88DD-F0EF1CEA4DE6}" type="slidenum">
              <a:rPr lang="he-IL" smtClean="0"/>
              <a:t>3</a:t>
            </a:fld>
            <a:endParaRPr lang="he-IL"/>
          </a:p>
        </p:txBody>
      </p:sp>
    </p:spTree>
    <p:extLst>
      <p:ext uri="{BB962C8B-B14F-4D97-AF65-F5344CB8AC3E}">
        <p14:creationId xmlns:p14="http://schemas.microsoft.com/office/powerpoint/2010/main" val="378765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61ACEC2-3AA7-5CAE-748C-D486D422C936}"/>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5AE500C4-DA42-3C41-79CA-3443FA1031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D9CC6170-11BA-0D2A-7B9D-9E0E15CD4CC3}"/>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5" name="מציין מיקום של כותרת תחתונה 4">
            <a:extLst>
              <a:ext uri="{FF2B5EF4-FFF2-40B4-BE49-F238E27FC236}">
                <a16:creationId xmlns:a16="http://schemas.microsoft.com/office/drawing/2014/main" id="{DA8D0406-B0D6-132B-33D1-8EE5C627396F}"/>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B75C380-F74E-4994-EC65-B4E683002A45}"/>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3845156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64F0E36-41C1-FB50-2917-00B0C6667F4C}"/>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B75EE841-4962-CD89-803D-69414605B71C}"/>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0F822A25-0749-2C93-9BC0-D8E48CE9CA35}"/>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5" name="מציין מיקום של כותרת תחתונה 4">
            <a:extLst>
              <a:ext uri="{FF2B5EF4-FFF2-40B4-BE49-F238E27FC236}">
                <a16:creationId xmlns:a16="http://schemas.microsoft.com/office/drawing/2014/main" id="{6199D34F-7C5F-43EA-D703-5E1C32139162}"/>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CC652DC7-54C9-65D2-EFF5-B1704FF77099}"/>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583915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B75B2641-CA3B-D145-5914-75E7B8295EAB}"/>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34159343-54BC-556A-88D3-BA10946A0C1C}"/>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2FD4699B-D745-DEF3-22EF-74DC9EE424FE}"/>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5" name="מציין מיקום של כותרת תחתונה 4">
            <a:extLst>
              <a:ext uri="{FF2B5EF4-FFF2-40B4-BE49-F238E27FC236}">
                <a16:creationId xmlns:a16="http://schemas.microsoft.com/office/drawing/2014/main" id="{0255A666-AB24-7A13-3363-9020C6750F4E}"/>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A3A90832-5F6B-7933-5556-D86190ED88B2}"/>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20160646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36FF262-A857-5C50-9BBB-3F5F1C40FD5D}"/>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F3654492-C6FB-9C83-61A1-33E94536A067}"/>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0C64F7A5-47C0-69C5-2E58-34DD43C357D9}"/>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5" name="מציין מיקום של כותרת תחתונה 4">
            <a:extLst>
              <a:ext uri="{FF2B5EF4-FFF2-40B4-BE49-F238E27FC236}">
                <a16:creationId xmlns:a16="http://schemas.microsoft.com/office/drawing/2014/main" id="{9A357BA7-6CBC-668B-6FEB-E6B1D0CE468D}"/>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04E03F34-C0A5-2AC6-85DC-2ED640F0CB7F}"/>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38010798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89AD845-96E2-3122-15F3-65F25A7652E9}"/>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98F4149C-891E-C7B6-221A-3EF88753D9D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B6158819-4CD0-EC45-E849-40BBE3BEC7D4}"/>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5" name="מציין מיקום של כותרת תחתונה 4">
            <a:extLst>
              <a:ext uri="{FF2B5EF4-FFF2-40B4-BE49-F238E27FC236}">
                <a16:creationId xmlns:a16="http://schemas.microsoft.com/office/drawing/2014/main" id="{DD97022F-1E76-FB8C-9E55-661B9E83A133}"/>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4740FF1-0F96-E71D-A9B3-32C532D6625F}"/>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15304859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46D3642-ED9B-D2F7-4E75-D77896A50A4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9D37ECFF-4B71-DE15-1E25-DF4197D67C5A}"/>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510E8FCF-FC06-A625-8067-5FEF93EDDBA3}"/>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E9A87447-4C2E-7C51-BB87-FF59A31C0747}"/>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6" name="מציין מיקום של כותרת תחתונה 5">
            <a:extLst>
              <a:ext uri="{FF2B5EF4-FFF2-40B4-BE49-F238E27FC236}">
                <a16:creationId xmlns:a16="http://schemas.microsoft.com/office/drawing/2014/main" id="{75A0AEA6-6A05-145C-0023-065F88DDE27F}"/>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82835FD-FA80-91D8-79B4-D8AC023CA230}"/>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3583053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1C91367-A802-A8FA-9EFD-B28F6462796E}"/>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AB69F414-F751-A5D6-FBDD-FF57D0CA433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17460D34-ABAB-C386-7553-E704F4234450}"/>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054C9EC8-870E-2D03-E59E-9B2FDE2096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8E5EF15F-C59F-8B26-E038-F84105879E9E}"/>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1599982E-1A81-CCC7-719B-ED0135310BC7}"/>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8" name="מציין מיקום של כותרת תחתונה 7">
            <a:extLst>
              <a:ext uri="{FF2B5EF4-FFF2-40B4-BE49-F238E27FC236}">
                <a16:creationId xmlns:a16="http://schemas.microsoft.com/office/drawing/2014/main" id="{DDB87B67-A2C1-5070-DE64-82CFA16170D4}"/>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9139D084-E5A5-C8F5-7232-D2B4E4BD4773}"/>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30060691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34612A7-9509-FADA-CA7C-B7C515854FC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1445E28F-A2B2-12F1-0701-C151AF0F0920}"/>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4" name="מציין מיקום של כותרת תחתונה 3">
            <a:extLst>
              <a:ext uri="{FF2B5EF4-FFF2-40B4-BE49-F238E27FC236}">
                <a16:creationId xmlns:a16="http://schemas.microsoft.com/office/drawing/2014/main" id="{663C1016-58D4-DFDD-B3A8-A26F4286F226}"/>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BAED6B9B-50FA-5668-7AE0-6395188F37CC}"/>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29767141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77894CBA-7BCC-75D2-738D-5F0A73C085AC}"/>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3" name="מציין מיקום של כותרת תחתונה 2">
            <a:extLst>
              <a:ext uri="{FF2B5EF4-FFF2-40B4-BE49-F238E27FC236}">
                <a16:creationId xmlns:a16="http://schemas.microsoft.com/office/drawing/2014/main" id="{636D24E4-3FF5-DC6A-2490-BB221127E84E}"/>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DF75A38B-1203-9237-D9EA-9B4E5889902C}"/>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4207134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04B2423-E388-0888-84DE-935A1D58F583}"/>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6AE99023-4216-FB6B-891F-B4048A93468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53867E22-1675-1167-922E-D0872E9EFF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C97DCE9A-7C57-15C1-497B-BFB64E04769D}"/>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6" name="מציין מיקום של כותרת תחתונה 5">
            <a:extLst>
              <a:ext uri="{FF2B5EF4-FFF2-40B4-BE49-F238E27FC236}">
                <a16:creationId xmlns:a16="http://schemas.microsoft.com/office/drawing/2014/main" id="{200C841B-75E4-A1AB-23BE-6F21DA11F94D}"/>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9DE9B62E-2944-E4FF-0060-A0A677017DDF}"/>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4117109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1477486-0FD1-945C-47C0-FCC63E8237F1}"/>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802A7B38-AF27-DB84-7178-D0B907A0DA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323DDED0-A99D-7FC7-3AEC-06583C9DD6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5C33DCD2-D7CF-1F68-88B4-616FF4837D5A}"/>
              </a:ext>
            </a:extLst>
          </p:cNvPr>
          <p:cNvSpPr>
            <a:spLocks noGrp="1"/>
          </p:cNvSpPr>
          <p:nvPr>
            <p:ph type="dt" sz="half" idx="10"/>
          </p:nvPr>
        </p:nvSpPr>
        <p:spPr/>
        <p:txBody>
          <a:bodyPr/>
          <a:lstStyle/>
          <a:p>
            <a:fld id="{16D37174-BE94-4391-89AF-1F64721454E1}" type="datetimeFigureOut">
              <a:rPr lang="he-IL" smtClean="0"/>
              <a:t>י'/סיון/תשפ"ד</a:t>
            </a:fld>
            <a:endParaRPr lang="he-IL"/>
          </a:p>
        </p:txBody>
      </p:sp>
      <p:sp>
        <p:nvSpPr>
          <p:cNvPr id="6" name="מציין מיקום של כותרת תחתונה 5">
            <a:extLst>
              <a:ext uri="{FF2B5EF4-FFF2-40B4-BE49-F238E27FC236}">
                <a16:creationId xmlns:a16="http://schemas.microsoft.com/office/drawing/2014/main" id="{EA2E220E-73F6-E996-46CC-FF15EB2C6784}"/>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93EB4A9-26F1-F08A-31E9-52B1F972E9AE}"/>
              </a:ext>
            </a:extLst>
          </p:cNvPr>
          <p:cNvSpPr>
            <a:spLocks noGrp="1"/>
          </p:cNvSpPr>
          <p:nvPr>
            <p:ph type="sldNum" sz="quarter" idx="12"/>
          </p:nvPr>
        </p:nvSpPr>
        <p:spPr/>
        <p:txBody>
          <a:bodyPr/>
          <a:lstStyle/>
          <a:p>
            <a:fld id="{BE3816C9-F25C-4352-8736-0C70A6C1FC8C}" type="slidenum">
              <a:rPr lang="he-IL" smtClean="0"/>
              <a:t>‹#›</a:t>
            </a:fld>
            <a:endParaRPr lang="he-IL"/>
          </a:p>
        </p:txBody>
      </p:sp>
    </p:spTree>
    <p:extLst>
      <p:ext uri="{BB962C8B-B14F-4D97-AF65-F5344CB8AC3E}">
        <p14:creationId xmlns:p14="http://schemas.microsoft.com/office/powerpoint/2010/main" val="17565171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AE446829-A3C6-DD43-F3B3-08002D0B4DC6}"/>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AAF9DB1B-6B99-6199-2C07-C8DD92CF66ED}"/>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86E81EF5-B77A-3ACF-F5C7-D18A9C2380F0}"/>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82000"/>
                  </a:schemeClr>
                </a:solidFill>
              </a:defRPr>
            </a:lvl1pPr>
          </a:lstStyle>
          <a:p>
            <a:fld id="{16D37174-BE94-4391-89AF-1F64721454E1}" type="datetimeFigureOut">
              <a:rPr lang="he-IL" smtClean="0"/>
              <a:t>י'/סיון/תשפ"ד</a:t>
            </a:fld>
            <a:endParaRPr lang="he-IL"/>
          </a:p>
        </p:txBody>
      </p:sp>
      <p:sp>
        <p:nvSpPr>
          <p:cNvPr id="5" name="מציין מיקום של כותרת תחתונה 4">
            <a:extLst>
              <a:ext uri="{FF2B5EF4-FFF2-40B4-BE49-F238E27FC236}">
                <a16:creationId xmlns:a16="http://schemas.microsoft.com/office/drawing/2014/main" id="{1EE10E9C-9C55-87F9-57FB-1F9585A68E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82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B0D33F49-FE16-4B2A-B29D-B95629E94EA9}"/>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82000"/>
                  </a:schemeClr>
                </a:solidFill>
              </a:defRPr>
            </a:lvl1pPr>
          </a:lstStyle>
          <a:p>
            <a:fld id="{BE3816C9-F25C-4352-8736-0C70A6C1FC8C}" type="slidenum">
              <a:rPr lang="he-IL" smtClean="0"/>
              <a:t>‹#›</a:t>
            </a:fld>
            <a:endParaRPr lang="he-IL"/>
          </a:p>
        </p:txBody>
      </p:sp>
    </p:spTree>
    <p:extLst>
      <p:ext uri="{BB962C8B-B14F-4D97-AF65-F5344CB8AC3E}">
        <p14:creationId xmlns:p14="http://schemas.microsoft.com/office/powerpoint/2010/main" val="21092031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ocs.google.com/spreadsheets/d/1bzzeA_oP9El35l784Wij9ThHT2JUZHJSJZQ7gUZZDJc/edit?gid=1862779660#gid=1862779660"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CCA5F87-1D1E-45CB-8D83-FC7EEFAD9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תמונה 4" descr="תמונה שמכילה אומנות, ציור, גרפיקה, עיגול&#10;&#10;התיאור נוצר באופן אוטומטי">
            <a:extLst>
              <a:ext uri="{FF2B5EF4-FFF2-40B4-BE49-F238E27FC236}">
                <a16:creationId xmlns:a16="http://schemas.microsoft.com/office/drawing/2014/main" id="{7BC2983C-3791-2B69-9414-725A89883DF3}"/>
              </a:ext>
            </a:extLst>
          </p:cNvPr>
          <p:cNvPicPr>
            <a:picLocks noChangeAspect="1"/>
          </p:cNvPicPr>
          <p:nvPr/>
        </p:nvPicPr>
        <p:blipFill rotWithShape="1">
          <a:blip r:embed="rId2">
            <a:extLst>
              <a:ext uri="{28A0092B-C50C-407E-A947-70E740481C1C}">
                <a14:useLocalDpi xmlns:a14="http://schemas.microsoft.com/office/drawing/2010/main" val="0"/>
              </a:ext>
            </a:extLst>
          </a:blip>
          <a:srcRect l="9091" t="17919" r="-1" b="10159"/>
          <a:stretch/>
        </p:blipFill>
        <p:spPr>
          <a:xfrm>
            <a:off x="20" y="10"/>
            <a:ext cx="8668492" cy="6857990"/>
          </a:xfrm>
          <a:prstGeom prst="rect">
            <a:avLst/>
          </a:prstGeom>
        </p:spPr>
      </p:pic>
      <p:sp>
        <p:nvSpPr>
          <p:cNvPr id="12" name="Rectangle 11">
            <a:extLst>
              <a:ext uri="{FF2B5EF4-FFF2-40B4-BE49-F238E27FC236}">
                <a16:creationId xmlns:a16="http://schemas.microsoft.com/office/drawing/2014/main" id="{7CCFC2C6-6238-4A2F-93DE-2ADF74AF6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711652" y="0"/>
            <a:ext cx="8480347"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id="{03E2EF5A-86E1-93B3-F47B-FEF0A2BC0084}"/>
              </a:ext>
            </a:extLst>
          </p:cNvPr>
          <p:cNvSpPr>
            <a:spLocks noGrp="1"/>
          </p:cNvSpPr>
          <p:nvPr>
            <p:ph type="title"/>
          </p:nvPr>
        </p:nvSpPr>
        <p:spPr>
          <a:xfrm>
            <a:off x="7848600" y="1122363"/>
            <a:ext cx="4023360" cy="3204134"/>
          </a:xfrm>
        </p:spPr>
        <p:txBody>
          <a:bodyPr vert="horz" lIns="91440" tIns="45720" rIns="91440" bIns="45720" rtlCol="0" anchor="b">
            <a:normAutofit/>
          </a:bodyPr>
          <a:lstStyle/>
          <a:p>
            <a:pPr algn="l" rtl="0"/>
            <a:r>
              <a:rPr lang="en-US"/>
              <a:t>Exploring the Primary Risk Factors Driving Ischemic heart disease </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5212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D9E8127-C01D-BBE6-642C-E125B5ECE49F}"/>
              </a:ext>
            </a:extLst>
          </p:cNvPr>
          <p:cNvSpPr>
            <a:spLocks noGrp="1"/>
          </p:cNvSpPr>
          <p:nvPr>
            <p:ph type="title"/>
          </p:nvPr>
        </p:nvSpPr>
        <p:spPr>
          <a:xfrm>
            <a:off x="838200" y="182245"/>
            <a:ext cx="10515600" cy="1325563"/>
          </a:xfrm>
        </p:spPr>
        <p:txBody>
          <a:bodyPr/>
          <a:lstStyle/>
          <a:p>
            <a:pPr algn="ctr"/>
            <a:r>
              <a:rPr lang="en-US" dirty="0"/>
              <a:t>Preparing the UK Biobank Data</a:t>
            </a:r>
            <a:endParaRPr lang="he-IL" dirty="0"/>
          </a:p>
        </p:txBody>
      </p:sp>
      <p:sp>
        <p:nvSpPr>
          <p:cNvPr id="3" name="מציין מיקום תוכן 2">
            <a:extLst>
              <a:ext uri="{FF2B5EF4-FFF2-40B4-BE49-F238E27FC236}">
                <a16:creationId xmlns:a16="http://schemas.microsoft.com/office/drawing/2014/main" id="{E0350A19-78AD-FE9B-07E0-6307F3406DA1}"/>
              </a:ext>
            </a:extLst>
          </p:cNvPr>
          <p:cNvSpPr>
            <a:spLocks noGrp="1"/>
          </p:cNvSpPr>
          <p:nvPr>
            <p:ph idx="1"/>
          </p:nvPr>
        </p:nvSpPr>
        <p:spPr>
          <a:xfrm>
            <a:off x="382772" y="1507808"/>
            <a:ext cx="11809228" cy="5167947"/>
          </a:xfrm>
        </p:spPr>
        <p:txBody>
          <a:bodyPr>
            <a:normAutofit lnSpcReduction="10000"/>
          </a:bodyPr>
          <a:lstStyle/>
          <a:p>
            <a:pPr marL="0" indent="0" algn="l">
              <a:buNone/>
            </a:pPr>
            <a:r>
              <a:rPr lang="en-US" sz="2200" dirty="0"/>
              <a:t>Our study utilizes data harvested from the UK Biobank to accurately represent the diverse factors influencing ischemic heart disease. The data collection process involves:</a:t>
            </a:r>
          </a:p>
          <a:p>
            <a:pPr marL="0" indent="0" algn="l">
              <a:buNone/>
            </a:pPr>
            <a:r>
              <a:rPr lang="en-US" sz="2200" b="1" dirty="0"/>
              <a:t>Feature Identification:</a:t>
            </a:r>
          </a:p>
          <a:p>
            <a:pPr marL="457200" lvl="1" indent="0" algn="l">
              <a:buNone/>
            </a:pPr>
            <a:r>
              <a:rPr lang="en-US" sz="2200" u="sng" dirty="0"/>
              <a:t>Comprehensive Assessment</a:t>
            </a:r>
            <a:r>
              <a:rPr lang="en-US" sz="2200" dirty="0"/>
              <a:t>: Identify and select relevant demographic, genetic, and lifestyle features known to influence ischemic heart disease.</a:t>
            </a:r>
          </a:p>
          <a:p>
            <a:pPr marL="457200" lvl="1" indent="0" algn="l">
              <a:buNone/>
            </a:pPr>
            <a:r>
              <a:rPr lang="en-US" sz="2200" u="sng" dirty="0"/>
              <a:t>Data Integrity</a:t>
            </a:r>
            <a:r>
              <a:rPr lang="en-US" sz="2200" dirty="0"/>
              <a:t>: Ensure the robustness and reliability of the data points chosen for analysis.</a:t>
            </a:r>
          </a:p>
          <a:p>
            <a:pPr marL="0" indent="0" algn="l">
              <a:buNone/>
            </a:pPr>
            <a:r>
              <a:rPr lang="en-US" sz="2200" b="1" dirty="0"/>
              <a:t>Cohort Selection:</a:t>
            </a:r>
          </a:p>
          <a:p>
            <a:pPr marL="457200" lvl="1" indent="0" algn="l">
              <a:buNone/>
            </a:pPr>
            <a:r>
              <a:rPr lang="en-US" sz="2200" u="sng" dirty="0"/>
              <a:t>Targeted Sampling</a:t>
            </a:r>
            <a:r>
              <a:rPr lang="en-US" sz="2200" dirty="0"/>
              <a:t>: Extract a subset of individuals who exhibit the identified features, creating a focused group for detailed study.</a:t>
            </a:r>
          </a:p>
          <a:p>
            <a:pPr marL="457200" lvl="1" indent="0" algn="l">
              <a:buNone/>
            </a:pPr>
            <a:r>
              <a:rPr lang="en-US" sz="2200" u="sng" dirty="0"/>
              <a:t>Inclusive Criteria</a:t>
            </a:r>
            <a:r>
              <a:rPr lang="en-US" sz="2200" dirty="0"/>
              <a:t>: Include diverse population segments to ensure the study’s findings are generalizable.</a:t>
            </a:r>
          </a:p>
          <a:p>
            <a:pPr marL="0" indent="0" algn="l">
              <a:buNone/>
            </a:pPr>
            <a:r>
              <a:rPr lang="en-US" sz="2200" b="1" dirty="0"/>
              <a:t>Research Group Balancing:</a:t>
            </a:r>
          </a:p>
          <a:p>
            <a:pPr marL="457200" lvl="1" indent="0" algn="l">
              <a:buNone/>
            </a:pPr>
            <a:r>
              <a:rPr lang="en-US" sz="2200" u="sng" dirty="0"/>
              <a:t>Reflect Real-World Statistics</a:t>
            </a:r>
            <a:r>
              <a:rPr lang="en-US" sz="2200" dirty="0"/>
              <a:t>: Aim for a research group composition that mirrors the real-world prevalence of ischemic heart disease. Maintain an appropriate ratio of affected to non-affected individuals to support statistical analysis and relevance.</a:t>
            </a:r>
          </a:p>
          <a:p>
            <a:pPr marL="0" indent="0" algn="l">
              <a:buNone/>
            </a:pPr>
            <a:endParaRPr lang="en-US" sz="2200" dirty="0"/>
          </a:p>
        </p:txBody>
      </p:sp>
    </p:spTree>
    <p:extLst>
      <p:ext uri="{BB962C8B-B14F-4D97-AF65-F5344CB8AC3E}">
        <p14:creationId xmlns:p14="http://schemas.microsoft.com/office/powerpoint/2010/main" val="3726040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6DC7C26-61F0-DA2B-2A67-375B34BA6488}"/>
              </a:ext>
            </a:extLst>
          </p:cNvPr>
          <p:cNvSpPr>
            <a:spLocks noGrp="1"/>
          </p:cNvSpPr>
          <p:nvPr>
            <p:ph type="title"/>
          </p:nvPr>
        </p:nvSpPr>
        <p:spPr/>
        <p:txBody>
          <a:bodyPr/>
          <a:lstStyle/>
          <a:p>
            <a:pPr algn="ctr"/>
            <a:r>
              <a:rPr lang="en-US" dirty="0"/>
              <a:t>Data pre-processing </a:t>
            </a:r>
            <a:endParaRPr lang="he-IL" dirty="0"/>
          </a:p>
        </p:txBody>
      </p:sp>
      <p:sp>
        <p:nvSpPr>
          <p:cNvPr id="3" name="מציין מיקום תוכן 2">
            <a:extLst>
              <a:ext uri="{FF2B5EF4-FFF2-40B4-BE49-F238E27FC236}">
                <a16:creationId xmlns:a16="http://schemas.microsoft.com/office/drawing/2014/main" id="{7A9981A5-44F0-163B-FDE7-57314564BA75}"/>
              </a:ext>
            </a:extLst>
          </p:cNvPr>
          <p:cNvSpPr>
            <a:spLocks noGrp="1"/>
          </p:cNvSpPr>
          <p:nvPr>
            <p:ph idx="1"/>
          </p:nvPr>
        </p:nvSpPr>
        <p:spPr>
          <a:xfrm>
            <a:off x="277728" y="1253331"/>
            <a:ext cx="11829047" cy="4351338"/>
          </a:xfrm>
        </p:spPr>
        <p:txBody>
          <a:bodyPr>
            <a:noAutofit/>
          </a:bodyPr>
          <a:lstStyle/>
          <a:p>
            <a:pPr marL="0" indent="0" algn="l">
              <a:buNone/>
            </a:pPr>
            <a:r>
              <a:rPr lang="en-US" sz="2000" dirty="0"/>
              <a:t>Following the initial data collection, our study progresses into the critical phase of data preprocessing, ensuring the data's suitability for in-depth analysis. This stage includes:</a:t>
            </a:r>
          </a:p>
          <a:p>
            <a:pPr marL="0" indent="0" algn="l">
              <a:buNone/>
            </a:pPr>
            <a:r>
              <a:rPr lang="en-US" sz="2000" b="1" dirty="0"/>
              <a:t>Feature Handling</a:t>
            </a:r>
            <a:r>
              <a:rPr lang="en-US" sz="2000" dirty="0"/>
              <a:t>:</a:t>
            </a:r>
          </a:p>
          <a:p>
            <a:pPr marL="457200" lvl="1" indent="0" algn="l">
              <a:buNone/>
            </a:pPr>
            <a:r>
              <a:rPr lang="en-US" sz="2000" u="sng" dirty="0"/>
              <a:t>Categorical Variables</a:t>
            </a:r>
            <a:r>
              <a:rPr lang="en-US" sz="2000" dirty="0"/>
              <a:t>: Convert categorical data into numerical codes or dummy variables to facilitate machine learning algorithms.</a:t>
            </a:r>
          </a:p>
          <a:p>
            <a:pPr marL="457200" lvl="1" indent="0" algn="l">
              <a:buNone/>
            </a:pPr>
            <a:r>
              <a:rPr lang="en-US" sz="2000" u="sng" dirty="0"/>
              <a:t>Continuous Variables</a:t>
            </a:r>
            <a:r>
              <a:rPr lang="en-US" sz="2000" dirty="0"/>
              <a:t>: Assess the distribution of continuous variables and apply transformations if necessary to normalize distributions.</a:t>
            </a:r>
          </a:p>
          <a:p>
            <a:pPr marL="0" indent="0" algn="l">
              <a:buNone/>
            </a:pPr>
            <a:r>
              <a:rPr lang="en-US" sz="2000" b="1" dirty="0"/>
              <a:t>Data Normalization</a:t>
            </a:r>
            <a:r>
              <a:rPr lang="en-US" sz="2000" dirty="0"/>
              <a:t>:</a:t>
            </a:r>
          </a:p>
          <a:p>
            <a:pPr marL="457200" lvl="1" indent="0" algn="l">
              <a:buNone/>
            </a:pPr>
            <a:r>
              <a:rPr lang="en-US" sz="2000" u="sng" dirty="0"/>
              <a:t>Scaling Techniques</a:t>
            </a:r>
            <a:r>
              <a:rPr lang="en-US" sz="2000" dirty="0"/>
              <a:t>: Implement standardization or min-max scaling to normalize feature scales, ensuring that no single feature dominates the model due to its scale.</a:t>
            </a:r>
          </a:p>
          <a:p>
            <a:pPr marL="457200" lvl="1" indent="0" algn="l">
              <a:buNone/>
            </a:pPr>
            <a:r>
              <a:rPr lang="en-US" sz="2000" u="sng" dirty="0"/>
              <a:t>Normalization Goals</a:t>
            </a:r>
            <a:r>
              <a:rPr lang="en-US" sz="2000" dirty="0"/>
              <a:t>: Aim to bring all input variables into a range that allows for effective comparison and integration in predictive modeling.</a:t>
            </a:r>
          </a:p>
          <a:p>
            <a:pPr marL="0" indent="0" algn="l">
              <a:buNone/>
            </a:pPr>
            <a:r>
              <a:rPr lang="en-US" sz="2000" b="1" dirty="0"/>
              <a:t>Handling Missing Data</a:t>
            </a:r>
          </a:p>
          <a:p>
            <a:pPr marL="0" indent="0" algn="l">
              <a:buNone/>
            </a:pPr>
            <a:r>
              <a:rPr lang="en-US" sz="2000" u="sng" dirty="0"/>
              <a:t>Imputation Strategies: </a:t>
            </a:r>
            <a:r>
              <a:rPr lang="en-US" sz="2000" dirty="0"/>
              <a:t>Employ techniques such as mean, median, common </a:t>
            </a:r>
            <a:r>
              <a:rPr lang="en-US" sz="2000" dirty="0" err="1"/>
              <a:t>impitation</a:t>
            </a:r>
            <a:r>
              <a:rPr lang="en-US" sz="2000" dirty="0"/>
              <a:t> or more complex algorithms.</a:t>
            </a:r>
            <a:endParaRPr lang="he-IL" sz="2000" dirty="0"/>
          </a:p>
        </p:txBody>
      </p:sp>
    </p:spTree>
    <p:extLst>
      <p:ext uri="{BB962C8B-B14F-4D97-AF65-F5344CB8AC3E}">
        <p14:creationId xmlns:p14="http://schemas.microsoft.com/office/powerpoint/2010/main" val="2398270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D364AD4-90ED-3CD9-FFED-A5E0750B6211}"/>
              </a:ext>
            </a:extLst>
          </p:cNvPr>
          <p:cNvSpPr>
            <a:spLocks noGrp="1"/>
          </p:cNvSpPr>
          <p:nvPr>
            <p:ph type="title"/>
          </p:nvPr>
        </p:nvSpPr>
        <p:spPr/>
        <p:txBody>
          <a:bodyPr/>
          <a:lstStyle/>
          <a:p>
            <a:pPr algn="ctr"/>
            <a:r>
              <a:rPr lang="en-US" dirty="0"/>
              <a:t>Our Features </a:t>
            </a:r>
            <a:endParaRPr lang="he-IL" dirty="0"/>
          </a:p>
        </p:txBody>
      </p:sp>
      <p:sp>
        <p:nvSpPr>
          <p:cNvPr id="3" name="מציין מיקום תוכן 2">
            <a:extLst>
              <a:ext uri="{FF2B5EF4-FFF2-40B4-BE49-F238E27FC236}">
                <a16:creationId xmlns:a16="http://schemas.microsoft.com/office/drawing/2014/main" id="{7AA5DB42-CF59-94BC-9F05-B537B401455B}"/>
              </a:ext>
            </a:extLst>
          </p:cNvPr>
          <p:cNvSpPr>
            <a:spLocks noGrp="1"/>
          </p:cNvSpPr>
          <p:nvPr>
            <p:ph idx="1"/>
          </p:nvPr>
        </p:nvSpPr>
        <p:spPr/>
        <p:txBody>
          <a:bodyPr/>
          <a:lstStyle/>
          <a:p>
            <a:pPr marL="0" indent="0" algn="l">
              <a:buNone/>
            </a:pPr>
            <a:r>
              <a:rPr lang="en-US" dirty="0">
                <a:hlinkClick r:id="rId2"/>
              </a:rPr>
              <a:t>Features file</a:t>
            </a:r>
            <a:endParaRPr lang="he-IL" dirty="0"/>
          </a:p>
          <a:p>
            <a:pPr marL="0" indent="0" algn="l">
              <a:buNone/>
            </a:pPr>
            <a:endParaRPr lang="he-IL" dirty="0"/>
          </a:p>
        </p:txBody>
      </p:sp>
    </p:spTree>
    <p:extLst>
      <p:ext uri="{BB962C8B-B14F-4D97-AF65-F5344CB8AC3E}">
        <p14:creationId xmlns:p14="http://schemas.microsoft.com/office/powerpoint/2010/main" val="1744126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907BCE9-811E-12B0-2379-ED490E9471FC}"/>
              </a:ext>
            </a:extLst>
          </p:cNvPr>
          <p:cNvSpPr>
            <a:spLocks noGrp="1"/>
          </p:cNvSpPr>
          <p:nvPr>
            <p:ph type="title"/>
          </p:nvPr>
        </p:nvSpPr>
        <p:spPr/>
        <p:txBody>
          <a:bodyPr/>
          <a:lstStyle/>
          <a:p>
            <a:pPr algn="ctr"/>
            <a:r>
              <a:rPr lang="en-US" sz="4400" dirty="0"/>
              <a:t>Understanding Machine Learning</a:t>
            </a:r>
            <a:endParaRPr lang="he-IL" dirty="0"/>
          </a:p>
        </p:txBody>
      </p:sp>
      <p:sp>
        <p:nvSpPr>
          <p:cNvPr id="3" name="מציין מיקום תוכן 2">
            <a:extLst>
              <a:ext uri="{FF2B5EF4-FFF2-40B4-BE49-F238E27FC236}">
                <a16:creationId xmlns:a16="http://schemas.microsoft.com/office/drawing/2014/main" id="{4356BC9D-C899-D78F-8FEA-41F04485BB0E}"/>
              </a:ext>
            </a:extLst>
          </p:cNvPr>
          <p:cNvSpPr>
            <a:spLocks noGrp="1"/>
          </p:cNvSpPr>
          <p:nvPr>
            <p:ph idx="1"/>
          </p:nvPr>
        </p:nvSpPr>
        <p:spPr>
          <a:xfrm>
            <a:off x="178981" y="1565141"/>
            <a:ext cx="7923028" cy="5124450"/>
          </a:xfrm>
        </p:spPr>
        <p:txBody>
          <a:bodyPr>
            <a:normAutofit fontScale="92500" lnSpcReduction="10000"/>
          </a:bodyPr>
          <a:lstStyle/>
          <a:p>
            <a:pPr marL="0" indent="0" algn="l">
              <a:buNone/>
            </a:pPr>
            <a:r>
              <a:rPr lang="en-US" sz="2400" b="1" dirty="0"/>
              <a:t>Definition</a:t>
            </a:r>
            <a:r>
              <a:rPr lang="en-US" sz="2400" dirty="0"/>
              <a:t>: Machine Learning (ML) is a field of artificial intelligence that enables computers to learn from data and make decisions based on it. Unlike traditional programming, where rules are explicitly programmed, ML algorithms adjust their parameters based on patterns in the data, essentially 'learning' from it.</a:t>
            </a:r>
            <a:endParaRPr lang="he-IL" sz="2400" dirty="0"/>
          </a:p>
          <a:p>
            <a:pPr marL="0" indent="0" algn="l">
              <a:buNone/>
            </a:pPr>
            <a:r>
              <a:rPr lang="en-US" sz="2400" b="1" dirty="0"/>
              <a:t>How it works: </a:t>
            </a:r>
            <a:endParaRPr lang="he-IL" sz="2400" b="1" dirty="0"/>
          </a:p>
          <a:p>
            <a:pPr marL="0" indent="0" algn="l">
              <a:buNone/>
            </a:pPr>
            <a:r>
              <a:rPr lang="en-US" sz="2400" b="1" dirty="0"/>
              <a:t>Data Input</a:t>
            </a:r>
            <a:r>
              <a:rPr lang="en-US" sz="2400" dirty="0"/>
              <a:t>: Everything starts with data—examples that include both the inputs and the expected outputs.</a:t>
            </a:r>
            <a:endParaRPr lang="he-IL" sz="2400" dirty="0"/>
          </a:p>
          <a:p>
            <a:pPr marL="0" indent="0" algn="l">
              <a:buNone/>
            </a:pPr>
            <a:r>
              <a:rPr lang="en-US" sz="2400" b="1" dirty="0"/>
              <a:t>Model Training</a:t>
            </a:r>
            <a:r>
              <a:rPr lang="en-US" sz="2400" dirty="0"/>
              <a:t>: An algorithm uses this training data to learn relationships between inputs and outputs. This process involves adjusting the model’s parameters to minimize errors in its predictions.</a:t>
            </a:r>
            <a:endParaRPr lang="he-IL" sz="2400" dirty="0"/>
          </a:p>
          <a:p>
            <a:pPr marL="0" indent="0" algn="l">
              <a:buNone/>
            </a:pPr>
            <a:r>
              <a:rPr lang="en-US" sz="2400" b="1" dirty="0"/>
              <a:t>Prediction and Improvement</a:t>
            </a:r>
            <a:r>
              <a:rPr lang="en-US" sz="2400" dirty="0"/>
              <a:t>: Once trained, the model can make predictions on new, unseen data. Over time, as it receives feedback, the model can be refined and improved.</a:t>
            </a:r>
          </a:p>
          <a:p>
            <a:pPr marL="0" indent="0" algn="l">
              <a:buNone/>
            </a:pPr>
            <a:endParaRPr lang="he-IL" dirty="0"/>
          </a:p>
        </p:txBody>
      </p:sp>
      <p:pic>
        <p:nvPicPr>
          <p:cNvPr id="4" name="תמונה 3" descr="תמונה שמכילה טקסט, צילום מסך, גופן, מספר&#10;&#10;התיאור נוצר באופן אוטומטי">
            <a:extLst>
              <a:ext uri="{FF2B5EF4-FFF2-40B4-BE49-F238E27FC236}">
                <a16:creationId xmlns:a16="http://schemas.microsoft.com/office/drawing/2014/main" id="{D473B03C-388E-E762-EA46-FD88BFFC50B6}"/>
              </a:ext>
            </a:extLst>
          </p:cNvPr>
          <p:cNvPicPr>
            <a:picLocks noChangeAspect="1"/>
          </p:cNvPicPr>
          <p:nvPr/>
        </p:nvPicPr>
        <p:blipFill rotWithShape="1">
          <a:blip r:embed="rId3">
            <a:extLst>
              <a:ext uri="{28A0092B-C50C-407E-A947-70E740481C1C}">
                <a14:useLocalDpi xmlns:a14="http://schemas.microsoft.com/office/drawing/2010/main" val="0"/>
              </a:ext>
            </a:extLst>
          </a:blip>
          <a:srcRect l="25143" r="24434"/>
          <a:stretch/>
        </p:blipFill>
        <p:spPr>
          <a:xfrm>
            <a:off x="8263979" y="1368425"/>
            <a:ext cx="3749040" cy="5517882"/>
          </a:xfrm>
          <a:prstGeom prst="rect">
            <a:avLst/>
          </a:prstGeom>
          <a:effectLst>
            <a:softEdge rad="114300"/>
          </a:effectLst>
        </p:spPr>
      </p:pic>
    </p:spTree>
    <p:extLst>
      <p:ext uri="{BB962C8B-B14F-4D97-AF65-F5344CB8AC3E}">
        <p14:creationId xmlns:p14="http://schemas.microsoft.com/office/powerpoint/2010/main" val="736360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CC9A9FA-890E-987B-ED99-011A7D0C1691}"/>
              </a:ext>
            </a:extLst>
          </p:cNvPr>
          <p:cNvSpPr>
            <a:spLocks noGrp="1"/>
          </p:cNvSpPr>
          <p:nvPr>
            <p:ph type="title"/>
          </p:nvPr>
        </p:nvSpPr>
        <p:spPr/>
        <p:txBody>
          <a:bodyPr/>
          <a:lstStyle/>
          <a:p>
            <a:pPr algn="ctr"/>
            <a:r>
              <a:rPr lang="en-US" dirty="0"/>
              <a:t>Machine Learning in Healthcare</a:t>
            </a:r>
            <a:endParaRPr lang="he-IL" dirty="0"/>
          </a:p>
        </p:txBody>
      </p:sp>
      <p:sp>
        <p:nvSpPr>
          <p:cNvPr id="3" name="מציין מיקום תוכן 2">
            <a:extLst>
              <a:ext uri="{FF2B5EF4-FFF2-40B4-BE49-F238E27FC236}">
                <a16:creationId xmlns:a16="http://schemas.microsoft.com/office/drawing/2014/main" id="{EB1BE227-AC26-4E23-7037-5A59A511A5B5}"/>
              </a:ext>
            </a:extLst>
          </p:cNvPr>
          <p:cNvSpPr>
            <a:spLocks noGrp="1"/>
          </p:cNvSpPr>
          <p:nvPr>
            <p:ph idx="1"/>
          </p:nvPr>
        </p:nvSpPr>
        <p:spPr>
          <a:xfrm>
            <a:off x="136453" y="1559811"/>
            <a:ext cx="6795976" cy="4351338"/>
          </a:xfrm>
        </p:spPr>
        <p:txBody>
          <a:bodyPr>
            <a:normAutofit lnSpcReduction="10000"/>
          </a:bodyPr>
          <a:lstStyle/>
          <a:p>
            <a:pPr marL="0" indent="0" algn="l">
              <a:buNone/>
            </a:pPr>
            <a:r>
              <a:rPr lang="en-US" sz="2000" dirty="0"/>
              <a:t>Machine learning has become a pivotal technology in healthcare, offering innovative ways to enhance patient care, improve diagnostic accuracy, and streamline operations.</a:t>
            </a:r>
          </a:p>
          <a:p>
            <a:pPr marL="0" indent="0" algn="l">
              <a:buNone/>
            </a:pPr>
            <a:r>
              <a:rPr lang="en-US" sz="2000" dirty="0"/>
              <a:t>There some uses of ml in healthcare : </a:t>
            </a:r>
          </a:p>
          <a:p>
            <a:pPr marL="0" indent="0" algn="l">
              <a:buNone/>
            </a:pPr>
            <a:r>
              <a:rPr lang="en-US" sz="2000" b="1" dirty="0"/>
              <a:t>Early Detection</a:t>
            </a:r>
            <a:r>
              <a:rPr lang="en-US" sz="2000" dirty="0"/>
              <a:t>: ML models are used to detect diseases at earlier stages when they are more treatable. For example, ML algorithms can analyze images from MRIs or X-rays to identify signs of diseases such as cancer far earlier than traditional methods.</a:t>
            </a:r>
          </a:p>
          <a:p>
            <a:pPr marL="0" indent="0" algn="l">
              <a:buNone/>
            </a:pPr>
            <a:r>
              <a:rPr lang="en-US" sz="2000" b="1" dirty="0"/>
              <a:t>Predictive Analytics: </a:t>
            </a:r>
            <a:r>
              <a:rPr lang="en-US" sz="2000" dirty="0"/>
              <a:t>Utilize historical patient data to predict health outcomes, helping in preventive care and personalized treatment plans.</a:t>
            </a:r>
          </a:p>
          <a:p>
            <a:pPr marL="0" indent="0" algn="l">
              <a:buNone/>
            </a:pPr>
            <a:r>
              <a:rPr lang="en-US" sz="2000" b="1" dirty="0"/>
              <a:t>Accelerating Research</a:t>
            </a:r>
            <a:r>
              <a:rPr lang="en-US" sz="2000" dirty="0"/>
              <a:t>: Speeding up the processes of drug discovery and validation, reducing costs, and improving success rates in clinical trials.</a:t>
            </a:r>
            <a:endParaRPr lang="he-IL" sz="2000" dirty="0"/>
          </a:p>
          <a:p>
            <a:endParaRPr lang="he-IL" dirty="0"/>
          </a:p>
        </p:txBody>
      </p:sp>
      <p:pic>
        <p:nvPicPr>
          <p:cNvPr id="7" name="תמונה 6" descr="תמונה שמכילה טקסט, צילום מסך, חשמל, מכונה&#10;&#10;התיאור נוצר באופן אוטומטי">
            <a:extLst>
              <a:ext uri="{FF2B5EF4-FFF2-40B4-BE49-F238E27FC236}">
                <a16:creationId xmlns:a16="http://schemas.microsoft.com/office/drawing/2014/main" id="{F74D6F07-E209-9905-2E41-AB46147922FA}"/>
              </a:ext>
            </a:extLst>
          </p:cNvPr>
          <p:cNvPicPr>
            <a:picLocks noChangeAspect="1"/>
          </p:cNvPicPr>
          <p:nvPr/>
        </p:nvPicPr>
        <p:blipFill rotWithShape="1">
          <a:blip r:embed="rId3">
            <a:extLst>
              <a:ext uri="{28A0092B-C50C-407E-A947-70E740481C1C}">
                <a14:useLocalDpi xmlns:a14="http://schemas.microsoft.com/office/drawing/2010/main" val="0"/>
              </a:ext>
            </a:extLst>
          </a:blip>
          <a:srcRect l="10726" r="11014"/>
          <a:stretch/>
        </p:blipFill>
        <p:spPr>
          <a:xfrm>
            <a:off x="6858000" y="1350612"/>
            <a:ext cx="5334000" cy="4781499"/>
          </a:xfrm>
          <a:prstGeom prst="rect">
            <a:avLst/>
          </a:prstGeom>
        </p:spPr>
      </p:pic>
    </p:spTree>
    <p:extLst>
      <p:ext uri="{BB962C8B-B14F-4D97-AF65-F5344CB8AC3E}">
        <p14:creationId xmlns:p14="http://schemas.microsoft.com/office/powerpoint/2010/main" val="2603365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FE93DC1-C653-EB69-EA2C-023C40E6F9B0}"/>
              </a:ext>
            </a:extLst>
          </p:cNvPr>
          <p:cNvSpPr>
            <a:spLocks noGrp="1"/>
          </p:cNvSpPr>
          <p:nvPr>
            <p:ph type="title"/>
          </p:nvPr>
        </p:nvSpPr>
        <p:spPr>
          <a:xfrm>
            <a:off x="838199" y="365125"/>
            <a:ext cx="10515600" cy="1325563"/>
          </a:xfrm>
        </p:spPr>
        <p:txBody>
          <a:bodyPr/>
          <a:lstStyle/>
          <a:p>
            <a:pPr algn="ctr"/>
            <a:r>
              <a:rPr lang="en-US" dirty="0"/>
              <a:t>Ischemic heart disease </a:t>
            </a:r>
            <a:endParaRPr lang="he-IL" dirty="0"/>
          </a:p>
        </p:txBody>
      </p:sp>
      <p:sp>
        <p:nvSpPr>
          <p:cNvPr id="3" name="מציין מיקום תוכן 2">
            <a:extLst>
              <a:ext uri="{FF2B5EF4-FFF2-40B4-BE49-F238E27FC236}">
                <a16:creationId xmlns:a16="http://schemas.microsoft.com/office/drawing/2014/main" id="{AB48AB34-263C-B5E8-7CDF-2DA666175CE7}"/>
              </a:ext>
            </a:extLst>
          </p:cNvPr>
          <p:cNvSpPr>
            <a:spLocks noGrp="1"/>
          </p:cNvSpPr>
          <p:nvPr>
            <p:ph idx="1"/>
          </p:nvPr>
        </p:nvSpPr>
        <p:spPr>
          <a:xfrm>
            <a:off x="338665" y="1429377"/>
            <a:ext cx="11514667" cy="4858526"/>
          </a:xfrm>
        </p:spPr>
        <p:txBody>
          <a:bodyPr>
            <a:normAutofit/>
          </a:bodyPr>
          <a:lstStyle/>
          <a:p>
            <a:pPr marL="0" indent="0" algn="l">
              <a:buNone/>
            </a:pPr>
            <a:r>
              <a:rPr lang="en-US" sz="2000" dirty="0"/>
              <a:t>Background: </a:t>
            </a:r>
            <a:r>
              <a:rPr lang="en-US" sz="2000" b="1" dirty="0"/>
              <a:t>Coronary artery disease (CAD)</a:t>
            </a:r>
          </a:p>
          <a:p>
            <a:pPr marL="0" indent="0" algn="l">
              <a:buNone/>
            </a:pPr>
            <a:r>
              <a:rPr lang="en-US" sz="2000" dirty="0"/>
              <a:t>CAD limits blood flow in your coronary arteries, which deliver blood to your heart muscle. Cholesterol and other substances make up plaque that narrows your coronary arteries. Heart attack, Is the most common CAD symptom.</a:t>
            </a:r>
          </a:p>
          <a:p>
            <a:pPr marL="0" indent="0" algn="l">
              <a:buNone/>
            </a:pPr>
            <a:r>
              <a:rPr lang="en-US" sz="2000" dirty="0"/>
              <a:t>If you have CAD, you have a higher risk of heart damage and other cardiovascular problems. Ischemia, or reduced blood flow, is one of the many possible complications of CAD. </a:t>
            </a:r>
          </a:p>
          <a:p>
            <a:pPr marL="0" indent="0" algn="l">
              <a:buNone/>
            </a:pPr>
            <a:r>
              <a:rPr lang="en-US" sz="2000" b="1" dirty="0"/>
              <a:t>Ischemic heart disease </a:t>
            </a:r>
            <a:r>
              <a:rPr lang="en-US" sz="2000" dirty="0"/>
              <a:t>refers to heart weakening caused by reduced blood flow to your heart. Typically, this reduced blood flow is the result of CAD. </a:t>
            </a:r>
          </a:p>
          <a:p>
            <a:pPr marL="0" indent="0" algn="l">
              <a:buNone/>
            </a:pPr>
            <a:r>
              <a:rPr lang="en-US" sz="2000" dirty="0"/>
              <a:t>Like other types of CAD, you may not have any symptoms at first. For some people, the first sign of ischemic heart disease is a heart attack. And this is one of the reasons that we picked up this research. This disease are sometimes called “the silent killer”, because you can first notice the problem, when its just too late.</a:t>
            </a:r>
          </a:p>
          <a:p>
            <a:pPr marL="0" indent="0" algn="l">
              <a:buNone/>
            </a:pPr>
            <a:r>
              <a:rPr lang="en-US" sz="2000" dirty="0"/>
              <a:t>As IHD worsens, you may experience chest pain, dizziness or fainting, shortness of breath and swelling in your feet and muscles.  </a:t>
            </a:r>
          </a:p>
          <a:p>
            <a:pPr marL="0" indent="0" algn="l">
              <a:buNone/>
            </a:pPr>
            <a:endParaRPr lang="en-US" sz="1100" b="0" i="0" dirty="0">
              <a:solidFill>
                <a:srgbClr val="3C3C3C"/>
              </a:solidFill>
              <a:effectLst/>
              <a:highlight>
                <a:srgbClr val="FFFFFF"/>
              </a:highlight>
              <a:latin typeface="Montserrat" panose="00000500000000000000" pitchFamily="2" charset="0"/>
            </a:endParaRPr>
          </a:p>
        </p:txBody>
      </p:sp>
    </p:spTree>
    <p:extLst>
      <p:ext uri="{BB962C8B-B14F-4D97-AF65-F5344CB8AC3E}">
        <p14:creationId xmlns:p14="http://schemas.microsoft.com/office/powerpoint/2010/main" val="3340887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4AE5124-6A8A-74A0-BBE9-BEBA5B3C6447}"/>
              </a:ext>
            </a:extLst>
          </p:cNvPr>
          <p:cNvSpPr>
            <a:spLocks noGrp="1"/>
          </p:cNvSpPr>
          <p:nvPr>
            <p:ph type="title"/>
          </p:nvPr>
        </p:nvSpPr>
        <p:spPr/>
        <p:txBody>
          <a:bodyPr/>
          <a:lstStyle/>
          <a:p>
            <a:pPr algn="ctr"/>
            <a:r>
              <a:rPr lang="en-US" dirty="0"/>
              <a:t>Ischemic heart disease </a:t>
            </a:r>
            <a:endParaRPr lang="he-IL" dirty="0"/>
          </a:p>
        </p:txBody>
      </p:sp>
      <p:sp>
        <p:nvSpPr>
          <p:cNvPr id="3" name="מציין מיקום תוכן 2">
            <a:extLst>
              <a:ext uri="{FF2B5EF4-FFF2-40B4-BE49-F238E27FC236}">
                <a16:creationId xmlns:a16="http://schemas.microsoft.com/office/drawing/2014/main" id="{7747027B-BCED-C276-C810-CAF5950A667F}"/>
              </a:ext>
            </a:extLst>
          </p:cNvPr>
          <p:cNvSpPr>
            <a:spLocks noGrp="1"/>
          </p:cNvSpPr>
          <p:nvPr>
            <p:ph idx="1"/>
          </p:nvPr>
        </p:nvSpPr>
        <p:spPr/>
        <p:txBody>
          <a:bodyPr>
            <a:normAutofit/>
          </a:bodyPr>
          <a:lstStyle/>
          <a:p>
            <a:pPr marL="0" indent="0" algn="l">
              <a:buNone/>
            </a:pPr>
            <a:r>
              <a:rPr lang="en-US" sz="2000" b="1" dirty="0"/>
              <a:t>Some ways to diagnose IHD: </a:t>
            </a:r>
          </a:p>
          <a:p>
            <a:pPr marL="0" indent="0" algn="l">
              <a:buNone/>
            </a:pPr>
            <a:r>
              <a:rPr lang="en-US" sz="2000" dirty="0"/>
              <a:t>	 1. Ultrasound test</a:t>
            </a:r>
          </a:p>
          <a:p>
            <a:pPr marL="0" indent="0" algn="l">
              <a:buNone/>
            </a:pPr>
            <a:r>
              <a:rPr lang="en-US" sz="2000" dirty="0"/>
              <a:t> 2. EKG</a:t>
            </a:r>
          </a:p>
          <a:p>
            <a:pPr marL="0" indent="0" algn="l">
              <a:buNone/>
            </a:pPr>
            <a:r>
              <a:rPr lang="en-US" sz="2000" dirty="0"/>
              <a:t> 3. Imaging studies such as chest X-Ray, CT scan, or MRI</a:t>
            </a:r>
          </a:p>
          <a:p>
            <a:pPr marL="0" indent="0" algn="l">
              <a:buNone/>
            </a:pPr>
            <a:r>
              <a:rPr lang="en-US" sz="2000" dirty="0"/>
              <a:t> 4. Stress test</a:t>
            </a:r>
          </a:p>
          <a:p>
            <a:pPr marL="0" indent="0" algn="l">
              <a:buNone/>
            </a:pPr>
            <a:r>
              <a:rPr lang="en-US" sz="2000" dirty="0"/>
              <a:t> 5. Wearable monitor </a:t>
            </a:r>
          </a:p>
          <a:p>
            <a:pPr marL="0" indent="0" algn="l">
              <a:buNone/>
            </a:pPr>
            <a:r>
              <a:rPr lang="en-US" sz="2000" dirty="0"/>
              <a:t>Ischemic Heart disease (IHD) is the single largest cause of death worldwide, causing around 7 million deaths per year, accounting of 12%  of total global death. India and China together had over 2 million deaths per year, of IHD. </a:t>
            </a:r>
          </a:p>
          <a:p>
            <a:pPr marL="0" indent="0" algn="l">
              <a:buNone/>
            </a:pPr>
            <a:r>
              <a:rPr lang="en-US" sz="2000" dirty="0"/>
              <a:t> </a:t>
            </a:r>
            <a:endParaRPr lang="he-IL" sz="2000" dirty="0"/>
          </a:p>
        </p:txBody>
      </p:sp>
    </p:spTree>
    <p:extLst>
      <p:ext uri="{BB962C8B-B14F-4D97-AF65-F5344CB8AC3E}">
        <p14:creationId xmlns:p14="http://schemas.microsoft.com/office/powerpoint/2010/main" val="1127762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6B8B5F1-5297-931E-E5DF-8539953AFD74}"/>
              </a:ext>
            </a:extLst>
          </p:cNvPr>
          <p:cNvSpPr>
            <a:spLocks noGrp="1"/>
          </p:cNvSpPr>
          <p:nvPr>
            <p:ph type="title"/>
          </p:nvPr>
        </p:nvSpPr>
        <p:spPr/>
        <p:txBody>
          <a:bodyPr/>
          <a:lstStyle/>
          <a:p>
            <a:pPr algn="ctr"/>
            <a:r>
              <a:rPr lang="en-US" dirty="0"/>
              <a:t>Ischemic heart disease – Personal Point of view  </a:t>
            </a:r>
            <a:endParaRPr lang="he-IL" dirty="0"/>
          </a:p>
        </p:txBody>
      </p:sp>
      <p:sp>
        <p:nvSpPr>
          <p:cNvPr id="3" name="מציין מיקום תוכן 2">
            <a:extLst>
              <a:ext uri="{FF2B5EF4-FFF2-40B4-BE49-F238E27FC236}">
                <a16:creationId xmlns:a16="http://schemas.microsoft.com/office/drawing/2014/main" id="{C78F3F1B-642D-DBBE-46E6-B1FA185696C3}"/>
              </a:ext>
            </a:extLst>
          </p:cNvPr>
          <p:cNvSpPr>
            <a:spLocks noGrp="1"/>
          </p:cNvSpPr>
          <p:nvPr>
            <p:ph idx="1"/>
          </p:nvPr>
        </p:nvSpPr>
        <p:spPr>
          <a:xfrm>
            <a:off x="915202" y="2141537"/>
            <a:ext cx="10515600" cy="4351338"/>
          </a:xfrm>
        </p:spPr>
        <p:txBody>
          <a:bodyPr>
            <a:normAutofit/>
          </a:bodyPr>
          <a:lstStyle/>
          <a:p>
            <a:pPr marL="0" indent="0" algn="ctr">
              <a:buNone/>
            </a:pPr>
            <a:r>
              <a:rPr lang="en-US" sz="2400" dirty="0"/>
              <a:t>Personally , my father suffered from IHD, disease that discovered 5 years ago, while cycling. </a:t>
            </a:r>
          </a:p>
          <a:p>
            <a:pPr marL="0" indent="0" algn="ctr">
              <a:buNone/>
            </a:pPr>
            <a:r>
              <a:rPr lang="en-US" sz="2400" dirty="0"/>
              <a:t>my father had an aggressive heart attack, which endangered his life. </a:t>
            </a:r>
          </a:p>
          <a:p>
            <a:pPr marL="0" indent="0" algn="ctr">
              <a:buNone/>
            </a:pPr>
            <a:r>
              <a:rPr lang="en-US" sz="2400" dirty="0"/>
              <a:t>What surprise me the most is the fact that my father was an athlete, does not smoke or drink, and maintains healthy diet, so these facts shattered my previous opinion about the disease, which is why we chose this topic.</a:t>
            </a:r>
          </a:p>
          <a:p>
            <a:pPr marL="0" indent="0" algn="ctr">
              <a:buNone/>
            </a:pPr>
            <a:r>
              <a:rPr lang="en-US" sz="2400" dirty="0"/>
              <a:t>  </a:t>
            </a:r>
            <a:endParaRPr lang="he-IL" sz="2400" dirty="0"/>
          </a:p>
        </p:txBody>
      </p:sp>
    </p:spTree>
    <p:extLst>
      <p:ext uri="{BB962C8B-B14F-4D97-AF65-F5344CB8AC3E}">
        <p14:creationId xmlns:p14="http://schemas.microsoft.com/office/powerpoint/2010/main" val="636395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2459281-D9B6-024B-3057-5892FE562DAA}"/>
              </a:ext>
            </a:extLst>
          </p:cNvPr>
          <p:cNvSpPr>
            <a:spLocks noGrp="1"/>
          </p:cNvSpPr>
          <p:nvPr>
            <p:ph type="title"/>
          </p:nvPr>
        </p:nvSpPr>
        <p:spPr/>
        <p:txBody>
          <a:bodyPr/>
          <a:lstStyle/>
          <a:p>
            <a:pPr algn="ctr"/>
            <a:r>
              <a:rPr lang="en-US" dirty="0"/>
              <a:t>The UK Biobank Resource</a:t>
            </a:r>
            <a:endParaRPr lang="he-IL" dirty="0"/>
          </a:p>
        </p:txBody>
      </p:sp>
      <p:sp>
        <p:nvSpPr>
          <p:cNvPr id="3" name="מציין מיקום תוכן 2">
            <a:extLst>
              <a:ext uri="{FF2B5EF4-FFF2-40B4-BE49-F238E27FC236}">
                <a16:creationId xmlns:a16="http://schemas.microsoft.com/office/drawing/2014/main" id="{FE6B3A8B-AF04-4FB1-58E4-8C10E85A52BA}"/>
              </a:ext>
            </a:extLst>
          </p:cNvPr>
          <p:cNvSpPr>
            <a:spLocks noGrp="1"/>
          </p:cNvSpPr>
          <p:nvPr>
            <p:ph idx="1"/>
          </p:nvPr>
        </p:nvSpPr>
        <p:spPr>
          <a:xfrm>
            <a:off x="428846" y="3320865"/>
            <a:ext cx="11334307" cy="3891516"/>
          </a:xfrm>
        </p:spPr>
        <p:txBody>
          <a:bodyPr>
            <a:normAutofit/>
          </a:bodyPr>
          <a:lstStyle/>
          <a:p>
            <a:pPr marL="0" indent="0" algn="l">
              <a:buNone/>
            </a:pPr>
            <a:r>
              <a:rPr lang="en-US" sz="2000" dirty="0"/>
              <a:t>The UK Biobank is a large-scale biomedical database and research resource, containing in-depth genetic and health information from approximately 500,000 individuals across the UK.</a:t>
            </a:r>
          </a:p>
          <a:p>
            <a:pPr marL="0" indent="0" algn="l">
              <a:buNone/>
            </a:pPr>
            <a:r>
              <a:rPr lang="en-US" sz="2000" b="1" dirty="0"/>
              <a:t>Purpose</a:t>
            </a:r>
            <a:r>
              <a:rPr lang="en-US" sz="2000" dirty="0"/>
              <a:t>: Established to provide valuable data for researchers studying the genetic and environmental factors that contribute to the development of diseases and health conditions.</a:t>
            </a:r>
          </a:p>
          <a:p>
            <a:pPr marL="0" indent="0" algn="l">
              <a:buNone/>
            </a:pPr>
            <a:r>
              <a:rPr lang="en-US" sz="2000" b="1" dirty="0"/>
              <a:t>Data Collection</a:t>
            </a:r>
            <a:r>
              <a:rPr lang="en-US" sz="2000" dirty="0"/>
              <a:t>: Participants have provided samples and detailed health information, which made available to approved researchers worldwide.</a:t>
            </a:r>
            <a:endParaRPr lang="he-IL" sz="2000" dirty="0"/>
          </a:p>
          <a:p>
            <a:pPr marL="0" indent="0" algn="l">
              <a:buNone/>
            </a:pPr>
            <a:r>
              <a:rPr lang="en-US" sz="2000" b="1" dirty="0"/>
              <a:t>Significance</a:t>
            </a:r>
            <a:r>
              <a:rPr lang="en-US" sz="2000" dirty="0"/>
              <a:t>: The extensive data allows for advanced research on complex diseases such as CAD, utilizing both genetic and lifestyle information to explore risk factors and outcomes.</a:t>
            </a:r>
            <a:endParaRPr lang="he-IL" sz="2000" dirty="0"/>
          </a:p>
          <a:p>
            <a:pPr marL="0" indent="0" algn="l">
              <a:buNone/>
            </a:pPr>
            <a:r>
              <a:rPr lang="en-US" sz="2000" dirty="0"/>
              <a:t> </a:t>
            </a:r>
          </a:p>
          <a:p>
            <a:pPr marL="0" indent="0" algn="l">
              <a:buNone/>
            </a:pPr>
            <a:endParaRPr lang="he-IL" sz="3200" dirty="0"/>
          </a:p>
          <a:p>
            <a:pPr marL="0" indent="0" algn="l">
              <a:buNone/>
            </a:pPr>
            <a:endParaRPr lang="en-US" sz="3200" dirty="0"/>
          </a:p>
          <a:p>
            <a:pPr marL="0" indent="0" algn="l">
              <a:buNone/>
            </a:pPr>
            <a:endParaRPr lang="he-IL" dirty="0"/>
          </a:p>
        </p:txBody>
      </p:sp>
      <p:pic>
        <p:nvPicPr>
          <p:cNvPr id="9" name="תמונה 8" descr="תמונה שמכילה גופן, גרפיקה, לוגו, טקסט&#10;&#10;התיאור נוצר באופן אוטומטי">
            <a:extLst>
              <a:ext uri="{FF2B5EF4-FFF2-40B4-BE49-F238E27FC236}">
                <a16:creationId xmlns:a16="http://schemas.microsoft.com/office/drawing/2014/main" id="{9BE11B3B-71CF-D734-F773-4EBFC2D41AD7}"/>
              </a:ext>
            </a:extLst>
          </p:cNvPr>
          <p:cNvPicPr>
            <a:picLocks noChangeAspect="1"/>
          </p:cNvPicPr>
          <p:nvPr/>
        </p:nvPicPr>
        <p:blipFill rotWithShape="1">
          <a:blip r:embed="rId2">
            <a:extLst>
              <a:ext uri="{28A0092B-C50C-407E-A947-70E740481C1C}">
                <a14:useLocalDpi xmlns:a14="http://schemas.microsoft.com/office/drawing/2010/main" val="0"/>
              </a:ext>
            </a:extLst>
          </a:blip>
          <a:srcRect l="1" t="28848" r="-777" b="30932"/>
          <a:stretch/>
        </p:blipFill>
        <p:spPr>
          <a:xfrm>
            <a:off x="838200" y="1382344"/>
            <a:ext cx="9930766" cy="1454422"/>
          </a:xfrm>
          <a:prstGeom prst="rect">
            <a:avLst/>
          </a:prstGeom>
        </p:spPr>
      </p:pic>
    </p:spTree>
    <p:extLst>
      <p:ext uri="{BB962C8B-B14F-4D97-AF65-F5344CB8AC3E}">
        <p14:creationId xmlns:p14="http://schemas.microsoft.com/office/powerpoint/2010/main" val="4268585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81C1334-B239-683F-6DE7-3D70A3AB3DDA}"/>
              </a:ext>
            </a:extLst>
          </p:cNvPr>
          <p:cNvSpPr>
            <a:spLocks noGrp="1"/>
          </p:cNvSpPr>
          <p:nvPr>
            <p:ph type="title"/>
          </p:nvPr>
        </p:nvSpPr>
        <p:spPr/>
        <p:txBody>
          <a:bodyPr/>
          <a:lstStyle/>
          <a:p>
            <a:pPr algn="ctr"/>
            <a:r>
              <a:rPr lang="en-US" dirty="0"/>
              <a:t>Our Research Goals</a:t>
            </a:r>
          </a:p>
        </p:txBody>
      </p:sp>
      <p:sp>
        <p:nvSpPr>
          <p:cNvPr id="3" name="מציין מיקום תוכן 2">
            <a:extLst>
              <a:ext uri="{FF2B5EF4-FFF2-40B4-BE49-F238E27FC236}">
                <a16:creationId xmlns:a16="http://schemas.microsoft.com/office/drawing/2014/main" id="{4F813513-AE64-3DB7-5269-E3AF4164109D}"/>
              </a:ext>
            </a:extLst>
          </p:cNvPr>
          <p:cNvSpPr>
            <a:spLocks noGrp="1"/>
          </p:cNvSpPr>
          <p:nvPr>
            <p:ph idx="1"/>
          </p:nvPr>
        </p:nvSpPr>
        <p:spPr>
          <a:xfrm>
            <a:off x="106680" y="1422408"/>
            <a:ext cx="12085320" cy="5070467"/>
          </a:xfrm>
        </p:spPr>
        <p:txBody>
          <a:bodyPr>
            <a:normAutofit/>
          </a:bodyPr>
          <a:lstStyle/>
          <a:p>
            <a:pPr marL="0" indent="0" algn="l">
              <a:buNone/>
            </a:pPr>
            <a:r>
              <a:rPr lang="en-US" sz="2200" dirty="0"/>
              <a:t>Our study leverages the extensive data available in the UK Biobank to investigate a comprehensive array of risk factors for ischemic heart disease. We aim to deepen the understanding of both well-established and emerging risk factors by examining demographic, genetic, and lifestyle variables.</a:t>
            </a:r>
          </a:p>
          <a:p>
            <a:pPr marL="0" indent="0" algn="l">
              <a:buNone/>
            </a:pPr>
            <a:r>
              <a:rPr lang="en-US" sz="2200" b="1" dirty="0"/>
              <a:t>Objectives</a:t>
            </a:r>
            <a:r>
              <a:rPr lang="en-US" sz="2200" dirty="0"/>
              <a:t>:</a:t>
            </a:r>
            <a:endParaRPr lang="he-IL" sz="2200" dirty="0"/>
          </a:p>
          <a:p>
            <a:pPr marL="0" indent="0" algn="l">
              <a:buNone/>
            </a:pPr>
            <a:r>
              <a:rPr lang="en-US" sz="2200" b="1" dirty="0"/>
              <a:t>Identify</a:t>
            </a:r>
            <a:r>
              <a:rPr lang="en-US" sz="2200" dirty="0"/>
              <a:t>: Systematically identify and categorize key risk factors.</a:t>
            </a:r>
            <a:endParaRPr lang="he-IL" sz="2200" dirty="0"/>
          </a:p>
          <a:p>
            <a:pPr marL="0" indent="0" algn="l">
              <a:buNone/>
            </a:pPr>
            <a:r>
              <a:rPr lang="en-US" sz="2200" b="1" dirty="0"/>
              <a:t>Analyze</a:t>
            </a:r>
            <a:r>
              <a:rPr lang="en-US" sz="2200" dirty="0"/>
              <a:t>: Employ advanced machine learning techniques to analyze the impact of these risk factors on IHD.</a:t>
            </a:r>
            <a:endParaRPr lang="he-IL" sz="2200" dirty="0"/>
          </a:p>
          <a:p>
            <a:pPr marL="0" indent="0" algn="l">
              <a:buNone/>
            </a:pPr>
            <a:r>
              <a:rPr lang="en-US" sz="2200" b="1" dirty="0"/>
              <a:t>Innovate</a:t>
            </a:r>
            <a:r>
              <a:rPr lang="en-US" sz="2200" dirty="0"/>
              <a:t>: Discover less obvious risk factors that could offer new insights into the prevention and management of IHD.</a:t>
            </a:r>
          </a:p>
          <a:p>
            <a:pPr marL="0" indent="0" algn="l">
              <a:buNone/>
            </a:pPr>
            <a:r>
              <a:rPr lang="en-US" sz="2200" dirty="0"/>
              <a:t>Our ultimate goal is to generate actionable insights that can enrich further academic research and potentially inform public health strategies. By identifying and elucidating lesser-known risk factors, we aim to empower individuals with knowledge that could influence lifestyle choices and improve health outcomes.</a:t>
            </a:r>
          </a:p>
        </p:txBody>
      </p:sp>
    </p:spTree>
    <p:extLst>
      <p:ext uri="{BB962C8B-B14F-4D97-AF65-F5344CB8AC3E}">
        <p14:creationId xmlns:p14="http://schemas.microsoft.com/office/powerpoint/2010/main" val="39192944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E916EDF-E822-8901-E23B-50BE1782C0A5}"/>
              </a:ext>
            </a:extLst>
          </p:cNvPr>
          <p:cNvSpPr>
            <a:spLocks noGrp="1"/>
          </p:cNvSpPr>
          <p:nvPr>
            <p:ph type="title"/>
          </p:nvPr>
        </p:nvSpPr>
        <p:spPr/>
        <p:txBody>
          <a:bodyPr/>
          <a:lstStyle/>
          <a:p>
            <a:pPr algn="ctr"/>
            <a:r>
              <a:rPr lang="en-US" dirty="0"/>
              <a:t>Defining Our Research Question</a:t>
            </a:r>
            <a:endParaRPr lang="he-IL" dirty="0"/>
          </a:p>
        </p:txBody>
      </p:sp>
      <p:sp>
        <p:nvSpPr>
          <p:cNvPr id="3" name="מציין מיקום תוכן 2">
            <a:extLst>
              <a:ext uri="{FF2B5EF4-FFF2-40B4-BE49-F238E27FC236}">
                <a16:creationId xmlns:a16="http://schemas.microsoft.com/office/drawing/2014/main" id="{E0B3392B-39BC-8F8D-6CFD-16A984658F36}"/>
              </a:ext>
            </a:extLst>
          </p:cNvPr>
          <p:cNvSpPr>
            <a:spLocks noGrp="1"/>
          </p:cNvSpPr>
          <p:nvPr>
            <p:ph idx="1"/>
          </p:nvPr>
        </p:nvSpPr>
        <p:spPr/>
        <p:txBody>
          <a:bodyPr>
            <a:normAutofit/>
          </a:bodyPr>
          <a:lstStyle/>
          <a:p>
            <a:pPr marL="0" indent="0" algn="l">
              <a:buNone/>
            </a:pPr>
            <a:r>
              <a:rPr lang="en-US" sz="2000" dirty="0"/>
              <a:t>The primary objective of our research is to answer the following pivotal question:</a:t>
            </a:r>
          </a:p>
          <a:p>
            <a:pPr marL="0" indent="0" algn="l">
              <a:buNone/>
            </a:pPr>
            <a:r>
              <a:rPr lang="en-US" sz="2000" i="1" dirty="0"/>
              <a:t>What are the key demographic, genetic, lifestyle, and other risk factors for ischemic heart disease, and how do these factors influence the disease's progression?</a:t>
            </a:r>
            <a:endParaRPr lang="en-US" sz="2000" dirty="0"/>
          </a:p>
          <a:p>
            <a:pPr marL="0" indent="0" algn="l">
              <a:buNone/>
            </a:pPr>
            <a:r>
              <a:rPr lang="en-US" sz="2000" dirty="0"/>
              <a:t>This question aims to:</a:t>
            </a:r>
          </a:p>
          <a:p>
            <a:pPr marL="0" indent="0" algn="l">
              <a:buNone/>
            </a:pPr>
            <a:r>
              <a:rPr lang="en-US" sz="2000" b="1" dirty="0"/>
              <a:t>Bridge Gaps</a:t>
            </a:r>
            <a:r>
              <a:rPr lang="en-US" sz="2000" dirty="0"/>
              <a:t>: Identify areas where existing research on ischemic heart disease is lacking, particularly in understanding the interplay of lifestyle factors.</a:t>
            </a:r>
          </a:p>
          <a:p>
            <a:pPr marL="0" indent="0" algn="l">
              <a:buNone/>
            </a:pPr>
            <a:r>
              <a:rPr lang="en-US" sz="2000" b="1" dirty="0"/>
              <a:t>Focus on Impact</a:t>
            </a:r>
            <a:r>
              <a:rPr lang="en-US" sz="2000" dirty="0"/>
              <a:t>: Determine the impact of identified risk factors on the progression of ischemic heart disease.</a:t>
            </a:r>
          </a:p>
          <a:p>
            <a:pPr marL="0" indent="0" algn="l">
              <a:buNone/>
            </a:pPr>
            <a:r>
              <a:rPr lang="en-US" sz="2000" b="1" dirty="0"/>
              <a:t>Drive Innovation</a:t>
            </a:r>
            <a:r>
              <a:rPr lang="en-US" sz="2000" dirty="0"/>
              <a:t>: Explore under-researched or novel risk factors that could lead to groundbreaking approaches in disease prevention and management.</a:t>
            </a:r>
          </a:p>
        </p:txBody>
      </p:sp>
    </p:spTree>
    <p:extLst>
      <p:ext uri="{BB962C8B-B14F-4D97-AF65-F5344CB8AC3E}">
        <p14:creationId xmlns:p14="http://schemas.microsoft.com/office/powerpoint/2010/main" val="367150920"/>
      </p:ext>
    </p:extLst>
  </p:cSld>
  <p:clrMapOvr>
    <a:masterClrMapping/>
  </p:clrMapOvr>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667</TotalTime>
  <Words>1336</Words>
  <Application>Microsoft Office PowerPoint</Application>
  <PresentationFormat>מסך רחב</PresentationFormat>
  <Paragraphs>79</Paragraphs>
  <Slides>12</Slides>
  <Notes>2</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12</vt:i4>
      </vt:variant>
    </vt:vector>
  </HeadingPairs>
  <TitlesOfParts>
    <vt:vector size="18" baseType="lpstr">
      <vt:lpstr>Aptos</vt:lpstr>
      <vt:lpstr>Aptos Display</vt:lpstr>
      <vt:lpstr>Arial</vt:lpstr>
      <vt:lpstr>Calibri</vt:lpstr>
      <vt:lpstr>Montserrat</vt:lpstr>
      <vt:lpstr>ערכת נושא Office</vt:lpstr>
      <vt:lpstr>Exploring the Primary Risk Factors Driving Ischemic heart disease </vt:lpstr>
      <vt:lpstr>Understanding Machine Learning</vt:lpstr>
      <vt:lpstr>Machine Learning in Healthcare</vt:lpstr>
      <vt:lpstr>Ischemic heart disease </vt:lpstr>
      <vt:lpstr>Ischemic heart disease </vt:lpstr>
      <vt:lpstr>Ischemic heart disease – Personal Point of view  </vt:lpstr>
      <vt:lpstr>The UK Biobank Resource</vt:lpstr>
      <vt:lpstr>Our Research Goals</vt:lpstr>
      <vt:lpstr>Defining Our Research Question</vt:lpstr>
      <vt:lpstr>Preparing the UK Biobank Data</vt:lpstr>
      <vt:lpstr>Data pre-processing </vt:lpstr>
      <vt:lpstr>Our Features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Ilay Eldar</dc:creator>
  <cp:lastModifiedBy>Ilay Eldar</cp:lastModifiedBy>
  <cp:revision>6</cp:revision>
  <dcterms:created xsi:type="dcterms:W3CDTF">2024-06-11T08:48:35Z</dcterms:created>
  <dcterms:modified xsi:type="dcterms:W3CDTF">2024-06-16T17:28:50Z</dcterms:modified>
</cp:coreProperties>
</file>

<file path=docProps/thumbnail.jpeg>
</file>